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2"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E6A9591-10E9-4DBC-82A1-548C4DF2CC85}" type="datetimeFigureOut">
              <a:rPr lang="ru-RU" smtClean="0"/>
              <a:t>24.11.2020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B804EDF-71A1-4D50-8FC4-137851D9A5C3}" type="slidenum">
              <a:rPr lang="ru-RU" smtClean="0"/>
              <a:t>‹#›</a:t>
            </a:fld>
            <a:endParaRPr lang="ru-RU"/>
          </a:p>
        </p:txBody>
      </p:sp>
    </p:spTree>
    <p:extLst>
      <p:ext uri="{BB962C8B-B14F-4D97-AF65-F5344CB8AC3E}">
        <p14:creationId xmlns:p14="http://schemas.microsoft.com/office/powerpoint/2010/main" val="3426080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E6A9591-10E9-4DBC-82A1-548C4DF2CC85}" type="datetimeFigureOut">
              <a:rPr lang="ru-RU" smtClean="0"/>
              <a:t>24.11.2020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4EDF-71A1-4D50-8FC4-137851D9A5C3}" type="slidenum">
              <a:rPr lang="ru-RU" smtClean="0"/>
              <a:t>‹#›</a:t>
            </a:fld>
            <a:endParaRPr lang="ru-RU"/>
          </a:p>
        </p:txBody>
      </p:sp>
    </p:spTree>
    <p:extLst>
      <p:ext uri="{BB962C8B-B14F-4D97-AF65-F5344CB8AC3E}">
        <p14:creationId xmlns:p14="http://schemas.microsoft.com/office/powerpoint/2010/main" val="1649455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E6A9591-10E9-4DBC-82A1-548C4DF2CC85}" type="datetimeFigureOut">
              <a:rPr lang="ru-RU" smtClean="0"/>
              <a:t>24.11.2020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4EDF-71A1-4D50-8FC4-137851D9A5C3}" type="slidenum">
              <a:rPr lang="ru-RU" smtClean="0"/>
              <a:t>‹#›</a:t>
            </a:fld>
            <a:endParaRPr lang="ru-RU"/>
          </a:p>
        </p:txBody>
      </p:sp>
    </p:spTree>
    <p:extLst>
      <p:ext uri="{BB962C8B-B14F-4D97-AF65-F5344CB8AC3E}">
        <p14:creationId xmlns:p14="http://schemas.microsoft.com/office/powerpoint/2010/main" val="1777721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E6A9591-10E9-4DBC-82A1-548C4DF2CC85}" type="datetimeFigureOut">
              <a:rPr lang="ru-RU" smtClean="0"/>
              <a:t>24.11.2020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4EDF-71A1-4D50-8FC4-137851D9A5C3}" type="slidenum">
              <a:rPr lang="ru-RU" smtClean="0"/>
              <a:t>‹#›</a:t>
            </a:fld>
            <a:endParaRPr lang="ru-RU"/>
          </a:p>
        </p:txBody>
      </p:sp>
    </p:spTree>
    <p:extLst>
      <p:ext uri="{BB962C8B-B14F-4D97-AF65-F5344CB8AC3E}">
        <p14:creationId xmlns:p14="http://schemas.microsoft.com/office/powerpoint/2010/main" val="2951400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EE6A9591-10E9-4DBC-82A1-548C4DF2CC85}" type="datetimeFigureOut">
              <a:rPr lang="ru-RU" smtClean="0"/>
              <a:t>24.11.2020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B804EDF-71A1-4D50-8FC4-137851D9A5C3}" type="slidenum">
              <a:rPr lang="ru-RU" smtClean="0"/>
              <a:t>‹#›</a:t>
            </a:fld>
            <a:endParaRPr lang="ru-RU"/>
          </a:p>
        </p:txBody>
      </p:sp>
    </p:spTree>
    <p:extLst>
      <p:ext uri="{BB962C8B-B14F-4D97-AF65-F5344CB8AC3E}">
        <p14:creationId xmlns:p14="http://schemas.microsoft.com/office/powerpoint/2010/main" val="3042780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E6A9591-10E9-4DBC-82A1-548C4DF2CC85}" type="datetimeFigureOut">
              <a:rPr lang="ru-RU" smtClean="0"/>
              <a:t>24.11.2020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804EDF-71A1-4D50-8FC4-137851D9A5C3}" type="slidenum">
              <a:rPr lang="ru-RU" smtClean="0"/>
              <a:t>‹#›</a:t>
            </a:fld>
            <a:endParaRPr lang="ru-RU"/>
          </a:p>
        </p:txBody>
      </p:sp>
    </p:spTree>
    <p:extLst>
      <p:ext uri="{BB962C8B-B14F-4D97-AF65-F5344CB8AC3E}">
        <p14:creationId xmlns:p14="http://schemas.microsoft.com/office/powerpoint/2010/main" val="2108364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E6A9591-10E9-4DBC-82A1-548C4DF2CC85}" type="datetimeFigureOut">
              <a:rPr lang="ru-RU" smtClean="0"/>
              <a:t>24.11.2020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B804EDF-71A1-4D50-8FC4-137851D9A5C3}" type="slidenum">
              <a:rPr lang="ru-RU" smtClean="0"/>
              <a:t>‹#›</a:t>
            </a:fld>
            <a:endParaRPr lang="ru-RU"/>
          </a:p>
        </p:txBody>
      </p:sp>
    </p:spTree>
    <p:extLst>
      <p:ext uri="{BB962C8B-B14F-4D97-AF65-F5344CB8AC3E}">
        <p14:creationId xmlns:p14="http://schemas.microsoft.com/office/powerpoint/2010/main" val="3540000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E6A9591-10E9-4DBC-82A1-548C4DF2CC85}" type="datetimeFigureOut">
              <a:rPr lang="ru-RU" smtClean="0"/>
              <a:t>24.11.2020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B804EDF-71A1-4D50-8FC4-137851D9A5C3}" type="slidenum">
              <a:rPr lang="ru-RU" smtClean="0"/>
              <a:t>‹#›</a:t>
            </a:fld>
            <a:endParaRPr lang="ru-RU"/>
          </a:p>
        </p:txBody>
      </p:sp>
    </p:spTree>
    <p:extLst>
      <p:ext uri="{BB962C8B-B14F-4D97-AF65-F5344CB8AC3E}">
        <p14:creationId xmlns:p14="http://schemas.microsoft.com/office/powerpoint/2010/main" val="2210533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A9591-10E9-4DBC-82A1-548C4DF2CC85}" type="datetimeFigureOut">
              <a:rPr lang="ru-RU" smtClean="0"/>
              <a:t>24.11.2020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B804EDF-71A1-4D50-8FC4-137851D9A5C3}" type="slidenum">
              <a:rPr lang="ru-RU" smtClean="0"/>
              <a:t>‹#›</a:t>
            </a:fld>
            <a:endParaRPr lang="ru-RU"/>
          </a:p>
        </p:txBody>
      </p:sp>
    </p:spTree>
    <p:extLst>
      <p:ext uri="{BB962C8B-B14F-4D97-AF65-F5344CB8AC3E}">
        <p14:creationId xmlns:p14="http://schemas.microsoft.com/office/powerpoint/2010/main" val="3609114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E6A9591-10E9-4DBC-82A1-548C4DF2CC85}" type="datetimeFigureOut">
              <a:rPr lang="ru-RU" smtClean="0"/>
              <a:t>24.11.2020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804EDF-71A1-4D50-8FC4-137851D9A5C3}" type="slidenum">
              <a:rPr lang="ru-RU" smtClean="0"/>
              <a:t>‹#›</a:t>
            </a:fld>
            <a:endParaRPr lang="ru-RU"/>
          </a:p>
        </p:txBody>
      </p:sp>
    </p:spTree>
    <p:extLst>
      <p:ext uri="{BB962C8B-B14F-4D97-AF65-F5344CB8AC3E}">
        <p14:creationId xmlns:p14="http://schemas.microsoft.com/office/powerpoint/2010/main" val="2543843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E6A9591-10E9-4DBC-82A1-548C4DF2CC85}" type="datetimeFigureOut">
              <a:rPr lang="ru-RU" smtClean="0"/>
              <a:t>24.11.2020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804EDF-71A1-4D50-8FC4-137851D9A5C3}" type="slidenum">
              <a:rPr lang="ru-RU" smtClean="0"/>
              <a:t>‹#›</a:t>
            </a:fld>
            <a:endParaRPr lang="ru-RU"/>
          </a:p>
        </p:txBody>
      </p:sp>
    </p:spTree>
    <p:extLst>
      <p:ext uri="{BB962C8B-B14F-4D97-AF65-F5344CB8AC3E}">
        <p14:creationId xmlns:p14="http://schemas.microsoft.com/office/powerpoint/2010/main" val="2900914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EE6A9591-10E9-4DBC-82A1-548C4DF2CC85}" type="datetimeFigureOut">
              <a:rPr lang="ru-RU" smtClean="0"/>
              <a:t>24.11.2020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B804EDF-71A1-4D50-8FC4-137851D9A5C3}" type="slidenum">
              <a:rPr lang="ru-RU" smtClean="0"/>
              <a:t>‹#›</a:t>
            </a:fld>
            <a:endParaRPr lang="ru-RU"/>
          </a:p>
        </p:txBody>
      </p:sp>
    </p:spTree>
    <p:extLst>
      <p:ext uri="{BB962C8B-B14F-4D97-AF65-F5344CB8AC3E}">
        <p14:creationId xmlns:p14="http://schemas.microsoft.com/office/powerpoint/2010/main" val="15207610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2800" b="1" dirty="0"/>
              <a:t>Социальная группа. Понятие и классификации.</a:t>
            </a:r>
          </a:p>
        </p:txBody>
      </p:sp>
      <p:sp>
        <p:nvSpPr>
          <p:cNvPr id="3" name="Подзаголовок 2"/>
          <p:cNvSpPr>
            <a:spLocks noGrp="1"/>
          </p:cNvSpPr>
          <p:nvPr>
            <p:ph type="subTitle" idx="1"/>
          </p:nvPr>
        </p:nvSpPr>
        <p:spPr/>
        <p:txBody>
          <a:bodyPr>
            <a:normAutofit/>
          </a:bodyPr>
          <a:lstStyle/>
          <a:p>
            <a:pPr algn="ctr"/>
            <a:r>
              <a:rPr lang="ru-RU" sz="2800" b="1" dirty="0" smtClean="0"/>
              <a:t>Лекция22</a:t>
            </a:r>
            <a:endParaRPr lang="ru-RU" sz="2800" b="1" dirty="0"/>
          </a:p>
        </p:txBody>
      </p:sp>
    </p:spTree>
    <p:extLst>
      <p:ext uri="{BB962C8B-B14F-4D97-AF65-F5344CB8AC3E}">
        <p14:creationId xmlns:p14="http://schemas.microsoft.com/office/powerpoint/2010/main" val="3266303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8125301"/>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Менее общительны; необходимы для проверки качества работы; надежны, но могут быть бестактны.</a:t>
            </a:r>
          </a:p>
          <a:p>
            <a:pPr algn="just"/>
            <a:r>
              <a:rPr lang="ru-RU" b="1" dirty="0" smtClean="0">
                <a:latin typeface="Times New Roman" panose="02020603050405020304" pitchFamily="18" charset="0"/>
                <a:cs typeface="Times New Roman" panose="02020603050405020304" pitchFamily="18" charset="0"/>
              </a:rPr>
              <a:t>Мозговой центр </a:t>
            </a:r>
            <a:r>
              <a:rPr lang="ru-RU" dirty="0" smtClean="0">
                <a:latin typeface="Times New Roman" panose="02020603050405020304" pitchFamily="18" charset="0"/>
                <a:cs typeface="Times New Roman" panose="02020603050405020304" pitchFamily="18" charset="0"/>
              </a:rPr>
              <a:t>– оказывает влияние на других в интеллектуальном плане. Источник оригинальных идей и предложений, обладает большой силой воображения.</a:t>
            </a:r>
          </a:p>
          <a:p>
            <a:pPr algn="just"/>
            <a:r>
              <a:rPr lang="ru-RU" dirty="0" smtClean="0">
                <a:latin typeface="Times New Roman" panose="02020603050405020304" pitchFamily="18" charset="0"/>
                <a:cs typeface="Times New Roman" panose="02020603050405020304" pitchFamily="18" charset="0"/>
              </a:rPr>
              <a:t>Исследователь – популярные члены команды, общительны и раскованы, приносят в группу новые контакты, идеи, усовершенствования.</a:t>
            </a:r>
          </a:p>
          <a:p>
            <a:pPr algn="just"/>
            <a:r>
              <a:rPr lang="ru-RU" b="1" dirty="0" err="1" smtClean="0">
                <a:latin typeface="Times New Roman" panose="02020603050405020304" pitchFamily="18" charset="0"/>
                <a:cs typeface="Times New Roman" panose="02020603050405020304" pitchFamily="18" charset="0"/>
              </a:rPr>
              <a:t>Трудоголики</a:t>
            </a:r>
            <a:r>
              <a:rPr lang="ru-RU" dirty="0" smtClean="0">
                <a:latin typeface="Times New Roman" panose="02020603050405020304" pitchFamily="18" charset="0"/>
                <a:cs typeface="Times New Roman" panose="02020603050405020304" pitchFamily="18" charset="0"/>
              </a:rPr>
              <a:t> – практические исполнители всей деятельности группы; пре-вращают идеи в выполнимые задания. Методичны и эффективны в работе, внушают доверие. Не являются лидерами, но умелые и исполнительные работники.</a:t>
            </a:r>
          </a:p>
          <a:p>
            <a:pPr algn="just"/>
            <a:r>
              <a:rPr lang="ru-RU" b="1" dirty="0" smtClean="0">
                <a:latin typeface="Times New Roman" panose="02020603050405020304" pitchFamily="18" charset="0"/>
                <a:cs typeface="Times New Roman" panose="02020603050405020304" pitchFamily="18" charset="0"/>
              </a:rPr>
              <a:t>Координато</a:t>
            </a:r>
            <a:r>
              <a:rPr lang="ru-RU" dirty="0" smtClean="0">
                <a:latin typeface="Times New Roman" panose="02020603050405020304" pitchFamily="18" charset="0"/>
                <a:cs typeface="Times New Roman" panose="02020603050405020304" pitchFamily="18" charset="0"/>
              </a:rPr>
              <a:t>р – сплачивает всю группу, поддерживая других, выслушивая, вникая во все и понимая все. Он популярен и не стремится к соперничеству. Тип людей, которых не замечаешь, когда они есть, и которых не хватает, когда их нет.</a:t>
            </a:r>
          </a:p>
          <a:p>
            <a:pPr algn="just"/>
            <a:r>
              <a:rPr lang="ru-RU" b="1" dirty="0" err="1" smtClean="0">
                <a:latin typeface="Times New Roman" panose="02020603050405020304" pitchFamily="18" charset="0"/>
                <a:cs typeface="Times New Roman" panose="02020603050405020304" pitchFamily="18" charset="0"/>
              </a:rPr>
              <a:t>Детерминатор</a:t>
            </a:r>
            <a:r>
              <a:rPr lang="ru-RU" dirty="0" smtClean="0">
                <a:latin typeface="Times New Roman" panose="02020603050405020304" pitchFamily="18" charset="0"/>
                <a:cs typeface="Times New Roman" panose="02020603050405020304" pitchFamily="18" charset="0"/>
              </a:rPr>
              <a:t> – проверяет детали, беспокоится о графиках, побуждает других к работе. Их работа важна, но не всегда популярна. </a:t>
            </a:r>
          </a:p>
          <a:p>
            <a:pPr algn="just"/>
            <a:r>
              <a:rPr lang="ru-RU" dirty="0" smtClean="0">
                <a:latin typeface="Times New Roman" panose="02020603050405020304" pitchFamily="18" charset="0"/>
                <a:cs typeface="Times New Roman" panose="02020603050405020304" pitchFamily="18" charset="0"/>
              </a:rPr>
              <a:t>Таким образом, малая группа характеризуется определенной структурой ролей или ролевым набором.</a:t>
            </a:r>
          </a:p>
          <a:p>
            <a:pPr algn="just"/>
            <a:r>
              <a:rPr lang="ru-RU" dirty="0" smtClean="0">
                <a:latin typeface="Times New Roman" panose="02020603050405020304" pitchFamily="18" charset="0"/>
                <a:cs typeface="Times New Roman" panose="02020603050405020304" pitchFamily="18" charset="0"/>
              </a:rPr>
              <a:t>Для эффективного существования и развития группы очень важно установление благоприятных межличностных отношений внутри группы. Удовлетворенность межличностными отношениями членов группы может регулироваться двумя механизмами: совместимостью партнеров, возникающей на основе эмоциональной привлекательности, и сработанностью, порожденной удовлетворенностью результатами деятельности группы.</a:t>
            </a:r>
          </a:p>
          <a:p>
            <a:pPr algn="just"/>
            <a:r>
              <a:rPr lang="ru-RU" dirty="0" smtClean="0">
                <a:latin typeface="Times New Roman" panose="02020603050405020304" pitchFamily="18" charset="0"/>
                <a:cs typeface="Times New Roman" panose="02020603050405020304" pitchFamily="18" charset="0"/>
              </a:rPr>
              <a:t>Межличностная совместимость – сложный психологический эффект сочетания, взаимодействия общающихся людей, результат согласования ими поведения, эмоциональных переживаний и взаимопонимания. Выделяются два типа совместимости: </a:t>
            </a:r>
            <a:r>
              <a:rPr lang="ru-RU" dirty="0" err="1" smtClean="0">
                <a:latin typeface="Times New Roman" panose="02020603050405020304" pitchFamily="18" charset="0"/>
                <a:cs typeface="Times New Roman" panose="02020603050405020304" pitchFamily="18" charset="0"/>
              </a:rPr>
              <a:t>потребностная</a:t>
            </a:r>
            <a:r>
              <a:rPr lang="ru-RU" dirty="0" smtClean="0">
                <a:latin typeface="Times New Roman" panose="02020603050405020304" pitchFamily="18" charset="0"/>
                <a:cs typeface="Times New Roman" panose="02020603050405020304" pitchFamily="18" charset="0"/>
              </a:rPr>
              <a:t> (как эффект сложного сочетания ведущих потребностей и целей взаимодействующих людей) и поведенческая    (как соответствие поведенческих моделей, реализуемых в значимых групповых ситуациях). Различают также структурную и функционально – ролевую совместимость. Под структурной подразумевается совместимость на уровне темперамента, характера и личных качеств партнера. Функционально – ролевая совместимость – это соответствие в представлениях партнеров о тех межличностных ролях, которые они будут реализовывать сами и ожидать от другого в процессе общения. Совместимость означает, что данный состав группы возможен для успешной совместной деятельности; что члены группы могут успешно взаимодействовать.</a:t>
            </a:r>
          </a:p>
          <a:p>
            <a:pPr algn="just"/>
            <a:r>
              <a:rPr lang="ru-RU" dirty="0" smtClean="0">
                <a:latin typeface="Times New Roman" panose="02020603050405020304" pitchFamily="18" charset="0"/>
                <a:cs typeface="Times New Roman" panose="02020603050405020304" pitchFamily="18" charset="0"/>
              </a:rPr>
              <a:t>     </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5043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867929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Сработанность </a:t>
            </a:r>
            <a:r>
              <a:rPr lang="ru-RU" dirty="0" smtClean="0">
                <a:latin typeface="Times New Roman" panose="02020603050405020304" pitchFamily="18" charset="0"/>
                <a:cs typeface="Times New Roman" panose="02020603050405020304" pitchFamily="18" charset="0"/>
              </a:rPr>
              <a:t>– это еще один эффект сочетания и взаимодействия людей, который позволяет добиваться высокой успешности деятельности группы и удовлетворенности членством в группе и друг другом.. Сработанность при-водит к согласию – единомыслию, общности точек зрения, доброжелательности в отношениях. Чаще всего сработанность не является причиной эмоциональной близости; появляясь как результат успешной работы группы, она вызывает чувство удовлетворения хорошо сделанной работы и состоявшимся взаимодействием. Сработанность возникает благодаря тому, что взаимодействующие члены группы способны объективно оценивать возможности и правильно прогнозировать действия друг друга, а усилия для организации успешной совместной деятельности требуется минимальное.</a:t>
            </a:r>
          </a:p>
          <a:p>
            <a:pPr algn="just"/>
            <a:r>
              <a:rPr lang="ru-RU" b="1" dirty="0" smtClean="0">
                <a:latin typeface="Times New Roman" panose="02020603050405020304" pitchFamily="18" charset="0"/>
                <a:cs typeface="Times New Roman" panose="02020603050405020304" pitchFamily="18" charset="0"/>
              </a:rPr>
              <a:t>Совместимость и сработанность </a:t>
            </a:r>
            <a:r>
              <a:rPr lang="ru-RU" dirty="0" smtClean="0">
                <a:latin typeface="Times New Roman" panose="02020603050405020304" pitchFamily="18" charset="0"/>
                <a:cs typeface="Times New Roman" panose="02020603050405020304" pitchFamily="18" charset="0"/>
              </a:rPr>
              <a:t>дает эффект сплоченности группы. Сплоченность означает, что данный состав группы не просто возможен, но он интегрирован наилучшим способом; все члены группы в наибольшей степени разделяют ценности и цели групповой деятельности. В данном случае сплоченность предстает как определенный процесс развития внутригрупповых связей, соответствующий развитию групповой деятельности.</a:t>
            </a:r>
          </a:p>
          <a:p>
            <a:pPr algn="just"/>
            <a:r>
              <a:rPr lang="ru-RU" dirty="0" smtClean="0">
                <a:latin typeface="Times New Roman" panose="02020603050405020304" pitchFamily="18" charset="0"/>
                <a:cs typeface="Times New Roman" panose="02020603050405020304" pitchFamily="18" charset="0"/>
              </a:rPr>
              <a:t>Таким образом, возникнув благодаря внешним обстоятельствам, малая группа переживает длительный процесс становления. Идет интеграция группы, когда групповые ценности разделяются личностями не потому, что они им больше «нравятся», а потому, что индивиды включены в совместную деятельность. Эта деятельность становится столь значимой для членов группы, что ценности принимаются не под давлением, а в осознании и в практической деятельности.</a:t>
            </a:r>
          </a:p>
          <a:p>
            <a:pPr algn="just"/>
            <a:r>
              <a:rPr lang="ru-RU" dirty="0" smtClean="0">
                <a:latin typeface="Times New Roman" panose="02020603050405020304" pitchFamily="18" charset="0"/>
                <a:cs typeface="Times New Roman" panose="02020603050405020304" pitchFamily="18" charset="0"/>
              </a:rPr>
              <a:t>Особо необходимо остановиться на понятии </a:t>
            </a:r>
            <a:r>
              <a:rPr lang="ru-RU" dirty="0" err="1" smtClean="0">
                <a:latin typeface="Times New Roman" panose="02020603050405020304" pitchFamily="18" charset="0"/>
                <a:cs typeface="Times New Roman" panose="02020603050405020304" pitchFamily="18" charset="0"/>
              </a:rPr>
              <a:t>референтной</a:t>
            </a:r>
            <a:r>
              <a:rPr lang="ru-RU" dirty="0" smtClean="0">
                <a:latin typeface="Times New Roman" panose="02020603050405020304" pitchFamily="18" charset="0"/>
                <a:cs typeface="Times New Roman" panose="02020603050405020304" pitchFamily="18" charset="0"/>
              </a:rPr>
              <a:t> группы. как правило, </a:t>
            </a:r>
            <a:r>
              <a:rPr lang="ru-RU" dirty="0" err="1" smtClean="0">
                <a:latin typeface="Times New Roman" panose="02020603050405020304" pitchFamily="18" charset="0"/>
                <a:cs typeface="Times New Roman" panose="02020603050405020304" pitchFamily="18" charset="0"/>
              </a:rPr>
              <a:t>референтной</a:t>
            </a:r>
            <a:r>
              <a:rPr lang="ru-RU" dirty="0" smtClean="0">
                <a:latin typeface="Times New Roman" panose="02020603050405020304" pitchFamily="18" charset="0"/>
                <a:cs typeface="Times New Roman" panose="02020603050405020304" pitchFamily="18" charset="0"/>
              </a:rPr>
              <a:t>, или эталонной, называют группу, значимую для личности, - это самое общее значение. Однако в трактовке этой значимости есть свои нюансы. </a:t>
            </a:r>
            <a:r>
              <a:rPr lang="ru-RU" b="1" dirty="0" err="1" smtClean="0">
                <a:latin typeface="Times New Roman" panose="02020603050405020304" pitchFamily="18" charset="0"/>
                <a:cs typeface="Times New Roman" panose="02020603050405020304" pitchFamily="18" charset="0"/>
              </a:rPr>
              <a:t>Референтность</a:t>
            </a:r>
            <a:r>
              <a:rPr lang="ru-RU" b="1" dirty="0" smtClean="0">
                <a:latin typeface="Times New Roman" panose="02020603050405020304" pitchFamily="18" charset="0"/>
                <a:cs typeface="Times New Roman" panose="02020603050405020304" pitchFamily="18" charset="0"/>
              </a:rPr>
              <a:t> в социальной психологии имеет четыре основных значения:</a:t>
            </a:r>
          </a:p>
          <a:p>
            <a:pPr algn="just"/>
            <a:r>
              <a:rPr lang="ru-RU" i="1" dirty="0" smtClean="0">
                <a:latin typeface="Times New Roman" panose="02020603050405020304" pitchFamily="18" charset="0"/>
                <a:cs typeface="Times New Roman" panose="02020603050405020304" pitchFamily="18" charset="0"/>
              </a:rPr>
              <a:t>•Группа, на которую данный индивид ориентируется в своих действиях</a:t>
            </a:r>
          </a:p>
          <a:p>
            <a:pPr algn="just"/>
            <a:r>
              <a:rPr lang="ru-RU" i="1" dirty="0" smtClean="0">
                <a:latin typeface="Times New Roman" panose="02020603050405020304" pitchFamily="18" charset="0"/>
                <a:cs typeface="Times New Roman" panose="02020603050405020304" pitchFamily="18" charset="0"/>
              </a:rPr>
              <a:t>•Группа, которая служит образцом, эталоном или критерием для оценки личного поведения</a:t>
            </a:r>
          </a:p>
          <a:p>
            <a:pPr algn="just"/>
            <a:r>
              <a:rPr lang="ru-RU" i="1" dirty="0" smtClean="0">
                <a:latin typeface="Times New Roman" panose="02020603050405020304" pitchFamily="18" charset="0"/>
                <a:cs typeface="Times New Roman" panose="02020603050405020304" pitchFamily="18" charset="0"/>
              </a:rPr>
              <a:t>•Группа, в которую индивид стремится вступить, стать ее членом</a:t>
            </a:r>
          </a:p>
          <a:p>
            <a:pPr algn="just"/>
            <a:r>
              <a:rPr lang="ru-RU" i="1" dirty="0" smtClean="0">
                <a:latin typeface="Times New Roman" panose="02020603050405020304" pitchFamily="18" charset="0"/>
                <a:cs typeface="Times New Roman" panose="02020603050405020304" pitchFamily="18" charset="0"/>
              </a:rPr>
              <a:t>•Группа, чьи взгляды и ценности служат своеобразным эталоном для индивида, который не является ее членом.</a:t>
            </a:r>
          </a:p>
          <a:p>
            <a:pPr algn="just"/>
            <a:r>
              <a:rPr lang="ru-RU" dirty="0" smtClean="0">
                <a:latin typeface="Times New Roman" panose="02020603050405020304" pitchFamily="18" charset="0"/>
                <a:cs typeface="Times New Roman" panose="02020603050405020304" pitchFamily="18" charset="0"/>
              </a:rPr>
              <a:t>Механизмы воздействия </a:t>
            </a:r>
            <a:r>
              <a:rPr lang="ru-RU" dirty="0" err="1" smtClean="0">
                <a:latin typeface="Times New Roman" panose="02020603050405020304" pitchFamily="18" charset="0"/>
                <a:cs typeface="Times New Roman" panose="02020603050405020304" pitchFamily="18" charset="0"/>
              </a:rPr>
              <a:t>референтных</a:t>
            </a:r>
            <a:r>
              <a:rPr lang="ru-RU" dirty="0" smtClean="0">
                <a:latin typeface="Times New Roman" panose="02020603050405020304" pitchFamily="18" charset="0"/>
                <a:cs typeface="Times New Roman" panose="02020603050405020304" pitchFamily="18" charset="0"/>
              </a:rPr>
              <a:t> групп на личность еще не достаточно изучены, однако можно сказать, что личность в своем поведении ориентируется на ту группу, чье мнение для неё наиболее значимо.</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5171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Понятие социальной группы </a:t>
            </a:r>
            <a:r>
              <a:rPr lang="ru-RU" dirty="0" smtClean="0">
                <a:latin typeface="Times New Roman" panose="02020603050405020304" pitchFamily="18" charset="0"/>
                <a:cs typeface="Times New Roman" panose="02020603050405020304" pitchFamily="18" charset="0"/>
              </a:rPr>
              <a:t>является, наряду с понятием общения, ключевым в социальной психологии. Общение со всеми своими различными сторонами, - коммуникативной, интерактивной, перцептивной, - разворачивается в определенном социальном контексте, всегда помещено в некоторую конкретную социальную среду; общающиеся люди принадлежат к определенным социальным объединениям, существенно влияющим на их образ мыслей и действий. Такие реально существующие образования, в которых люди собраны вместе, объединены каким-то общим признаком, разновидностью совместной деятельности или помещены в какие-либо идентичные условия , обстоятельства (также в реальном процессе их жизнедеятельности), определенным образом осознают свою принадлежность к этому образованию (хотя мера и степень осознания могут быть весьма различными).</a:t>
            </a:r>
          </a:p>
          <a:p>
            <a:pPr algn="just"/>
            <a:r>
              <a:rPr lang="ru-RU" b="1" dirty="0" smtClean="0">
                <a:latin typeface="Times New Roman" panose="02020603050405020304" pitchFamily="18" charset="0"/>
                <a:cs typeface="Times New Roman" panose="02020603050405020304" pitchFamily="18" charset="0"/>
              </a:rPr>
              <a:t>Для социально – психологического подхода </a:t>
            </a:r>
            <a:r>
              <a:rPr lang="ru-RU" dirty="0" smtClean="0">
                <a:latin typeface="Times New Roman" panose="02020603050405020304" pitchFamily="18" charset="0"/>
                <a:cs typeface="Times New Roman" panose="02020603050405020304" pitchFamily="18" charset="0"/>
              </a:rPr>
              <a:t>характерен тот угол зрения, что конкретный человек в процессе своей жизни вступает во множество от-ношений разного уровня и порядка, является членом многочисленных социальных групп, он формируется как бы в пересечении этих групп. По существу, вся жизнедеятельность человека осуществляется через разнообразные социальные группы, значительно различающиеся между собой. Семья, компания друзей, очередь в магазине, рабочий коллектив – все это социальные группы, которые имеют мало общего. Можно ли свести  к некоторому общему знаменателю представление об этих различных объединениях? Очевидно, можно только с очень общей позиции, как это сделал А.И. Донцов: «Социальная группа – это относительно устойчивая совокупность людей, связанная общностью целей, ценностей, средств или условий социальной жизнедеятельности». Обращаясь к основным отличительным признакам социальной группы, можно выделить: включенность данного объединения в более широкий социальный контекст; наличие какой-либо общей значимой причины для нахождения в рамках данного образования, достаточную длительность существования, осознание участниками своей принадлежности к данной группе.</a:t>
            </a:r>
          </a:p>
          <a:p>
            <a:pPr algn="just"/>
            <a:r>
              <a:rPr lang="ru-RU" dirty="0" smtClean="0">
                <a:latin typeface="Times New Roman" panose="02020603050405020304" pitchFamily="18" charset="0"/>
                <a:cs typeface="Times New Roman" panose="02020603050405020304" pitchFamily="18" charset="0"/>
              </a:rPr>
              <a:t>Именно выделение группы в качестве предмета исследования позволило социальной психологии выделиться в самостоятельную гуманитарную дисциплину. В чем специфика социально – психологического подхода к группе?</a:t>
            </a:r>
          </a:p>
          <a:p>
            <a:pPr algn="just"/>
            <a:r>
              <a:rPr lang="ru-RU" dirty="0" smtClean="0">
                <a:latin typeface="Times New Roman" panose="02020603050405020304" pitchFamily="18" charset="0"/>
                <a:cs typeface="Times New Roman" panose="02020603050405020304" pitchFamily="18" charset="0"/>
              </a:rPr>
              <a:t>Социальная психология рассматривает группу как реальную, то есть как объединения людей, участники которых взаимосвязаны и взаимозависимы в образе жизни с точки зрения удовлетворения ими значимых потребностей, интересов и целей. Социальная группа является посредником между общественными явлениями и конкретным человеком.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5626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Социальная группа, с одной стороны, выступает как проводник влияний общества на личность; именно через неё идет формирование социально значимых качеств личности, убеждений и т.д. С другой стороны, именно через реальные группы конкретная личность в большинстве случаев может оказать влияние на общественное мнение, пытаться его изменить.</a:t>
            </a:r>
          </a:p>
          <a:p>
            <a:pPr algn="just"/>
            <a:r>
              <a:rPr lang="ru-RU" dirty="0" smtClean="0">
                <a:latin typeface="Times New Roman" panose="02020603050405020304" pitchFamily="18" charset="0"/>
                <a:cs typeface="Times New Roman" panose="02020603050405020304" pitchFamily="18" charset="0"/>
              </a:rPr>
              <a:t> В отечественной социальной психологии важнейшим условием существования и развития социальной группы считается совместная деятельность. </a:t>
            </a:r>
          </a:p>
          <a:p>
            <a:pPr algn="just"/>
            <a:r>
              <a:rPr lang="ru-RU" b="1" dirty="0" smtClean="0">
                <a:latin typeface="Times New Roman" panose="02020603050405020304" pitchFamily="18" charset="0"/>
                <a:cs typeface="Times New Roman" panose="02020603050405020304" pitchFamily="18" charset="0"/>
              </a:rPr>
              <a:t>Её отличительные признаки:</a:t>
            </a:r>
          </a:p>
          <a:p>
            <a:pPr algn="just"/>
            <a:r>
              <a:rPr lang="ru-RU" dirty="0" smtClean="0">
                <a:latin typeface="Times New Roman" panose="02020603050405020304" pitchFamily="18" charset="0"/>
                <a:cs typeface="Times New Roman" panose="02020603050405020304" pitchFamily="18" charset="0"/>
              </a:rPr>
              <a:t>•</a:t>
            </a:r>
            <a:r>
              <a:rPr lang="ru-RU" i="1" dirty="0" smtClean="0">
                <a:latin typeface="Times New Roman" panose="02020603050405020304" pitchFamily="18" charset="0"/>
                <a:cs typeface="Times New Roman" panose="02020603050405020304" pitchFamily="18" charset="0"/>
              </a:rPr>
              <a:t>Пространственное и временное соприсутствие участников, создающее возможность общения</a:t>
            </a:r>
          </a:p>
          <a:p>
            <a:pPr algn="just"/>
            <a:r>
              <a:rPr lang="ru-RU" i="1" dirty="0" smtClean="0">
                <a:latin typeface="Times New Roman" panose="02020603050405020304" pitchFamily="18" charset="0"/>
                <a:cs typeface="Times New Roman" panose="02020603050405020304" pitchFamily="18" charset="0"/>
              </a:rPr>
              <a:t>•Наличие единой цели для всех участников</a:t>
            </a:r>
          </a:p>
          <a:p>
            <a:pPr algn="just"/>
            <a:r>
              <a:rPr lang="ru-RU" i="1" dirty="0" smtClean="0">
                <a:latin typeface="Times New Roman" panose="02020603050405020304" pitchFamily="18" charset="0"/>
                <a:cs typeface="Times New Roman" panose="02020603050405020304" pitchFamily="18" charset="0"/>
              </a:rPr>
              <a:t>•Общее стремление действовать сообща</a:t>
            </a:r>
          </a:p>
          <a:p>
            <a:pPr algn="just"/>
            <a:r>
              <a:rPr lang="ru-RU" i="1" dirty="0" smtClean="0">
                <a:latin typeface="Times New Roman" panose="02020603050405020304" pitchFamily="18" charset="0"/>
                <a:cs typeface="Times New Roman" panose="02020603050405020304" pitchFamily="18" charset="0"/>
              </a:rPr>
              <a:t>•Объединение или совмещение индивидуальной деятельности</a:t>
            </a:r>
          </a:p>
          <a:p>
            <a:pPr algn="just"/>
            <a:r>
              <a:rPr lang="ru-RU" i="1" dirty="0" smtClean="0">
                <a:latin typeface="Times New Roman" panose="02020603050405020304" pitchFamily="18" charset="0"/>
                <a:cs typeface="Times New Roman" panose="02020603050405020304" pitchFamily="18" charset="0"/>
              </a:rPr>
              <a:t>•Координация индивидуальной деятельности</a:t>
            </a:r>
          </a:p>
          <a:p>
            <a:pPr algn="just"/>
            <a:r>
              <a:rPr lang="ru-RU" i="1" dirty="0" smtClean="0">
                <a:latin typeface="Times New Roman" panose="02020603050405020304" pitchFamily="18" charset="0"/>
                <a:cs typeface="Times New Roman" panose="02020603050405020304" pitchFamily="18" charset="0"/>
              </a:rPr>
              <a:t>•Заинтересованность всех участников в едином конечном результате</a:t>
            </a:r>
          </a:p>
          <a:p>
            <a:pPr algn="just"/>
            <a:r>
              <a:rPr lang="ru-RU" dirty="0" smtClean="0">
                <a:latin typeface="Times New Roman" panose="02020603050405020304" pitchFamily="18" charset="0"/>
                <a:cs typeface="Times New Roman" panose="02020603050405020304" pitchFamily="18" charset="0"/>
              </a:rPr>
              <a:t>Совместная деятельность, ее характер и содержание определяют те отношения, которые возникают между членами группы на всех уровнях. </a:t>
            </a:r>
          </a:p>
          <a:p>
            <a:pPr algn="just"/>
            <a:r>
              <a:rPr lang="ru-RU" dirty="0" smtClean="0">
                <a:latin typeface="Times New Roman" panose="02020603050405020304" pitchFamily="18" charset="0"/>
                <a:cs typeface="Times New Roman" panose="02020603050405020304" pitchFamily="18" charset="0"/>
              </a:rPr>
              <a:t>В социальной психологии существуют определенные типы классификаций реальных групп. Классификации проводят по разным основания. Рассмотрим некоторые из них.</a:t>
            </a:r>
          </a:p>
          <a:p>
            <a:pPr algn="just"/>
            <a:r>
              <a:rPr lang="ru-RU" b="1" dirty="0" smtClean="0">
                <a:latin typeface="Times New Roman" panose="02020603050405020304" pitchFamily="18" charset="0"/>
                <a:cs typeface="Times New Roman" panose="02020603050405020304" pitchFamily="18" charset="0"/>
              </a:rPr>
              <a:t>По функциям </a:t>
            </a:r>
            <a:r>
              <a:rPr lang="ru-RU" dirty="0" smtClean="0">
                <a:latin typeface="Times New Roman" panose="02020603050405020304" pitchFamily="18" charset="0"/>
                <a:cs typeface="Times New Roman" panose="02020603050405020304" pitchFamily="18" charset="0"/>
              </a:rPr>
              <a:t>выделяют группы </a:t>
            </a:r>
            <a:r>
              <a:rPr lang="ru-RU" b="1" dirty="0" smtClean="0">
                <a:latin typeface="Times New Roman" panose="02020603050405020304" pitchFamily="18" charset="0"/>
                <a:cs typeface="Times New Roman" panose="02020603050405020304" pitchFamily="18" charset="0"/>
              </a:rPr>
              <a:t>специализированные и поливалентные</a:t>
            </a:r>
            <a:r>
              <a:rPr lang="ru-RU" dirty="0" smtClean="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Специализированные группы </a:t>
            </a:r>
            <a:r>
              <a:rPr lang="ru-RU" dirty="0" smtClean="0">
                <a:latin typeface="Times New Roman" panose="02020603050405020304" pitchFamily="18" charset="0"/>
                <a:cs typeface="Times New Roman" panose="02020603050405020304" pitchFamily="18" charset="0"/>
              </a:rPr>
              <a:t>-–это те, деятельность которых направлена на один вид деятельность и достижение узко поставленной конкретной цели, после достижения которой она прекращает свое существование (например, люди в купе поезда</a:t>
            </a:r>
            <a:r>
              <a:rPr lang="ru-RU" b="1" dirty="0" smtClean="0">
                <a:latin typeface="Times New Roman" panose="02020603050405020304" pitchFamily="18" charset="0"/>
                <a:cs typeface="Times New Roman" panose="02020603050405020304" pitchFamily="18" charset="0"/>
              </a:rPr>
              <a:t>). Поливалентные</a:t>
            </a:r>
            <a:r>
              <a:rPr lang="ru-RU" dirty="0" smtClean="0">
                <a:latin typeface="Times New Roman" panose="02020603050405020304" pitchFamily="18" charset="0"/>
                <a:cs typeface="Times New Roman" panose="02020603050405020304" pitchFamily="18" charset="0"/>
              </a:rPr>
              <a:t>, исходя из названия, имеют более широкое поле деятельности и более разнообразные связи между людьми. Как правило, в реальной жизни поливалентных групп больше.</a:t>
            </a:r>
          </a:p>
          <a:p>
            <a:pPr algn="just"/>
            <a:r>
              <a:rPr lang="ru-RU" dirty="0" smtClean="0">
                <a:latin typeface="Times New Roman" panose="02020603050405020304" pitchFamily="18" charset="0"/>
                <a:cs typeface="Times New Roman" panose="02020603050405020304" pitchFamily="18" charset="0"/>
              </a:rPr>
              <a:t>По присутствию определяются как требующие и не требующие присутствия. Так, семья не требует присутствия; и вдалеке от семьи мы остаемся сыном, дочерью, мужем, женой, отцом, матерью. А вот для того, чтобы стать членом группы зрителе на спектакле в театре, обязательно должно быть наше присутствие.</a:t>
            </a:r>
          </a:p>
        </p:txBody>
      </p:sp>
    </p:spTree>
    <p:extLst>
      <p:ext uri="{BB962C8B-B14F-4D97-AF65-F5344CB8AC3E}">
        <p14:creationId xmlns:p14="http://schemas.microsoft.com/office/powerpoint/2010/main" val="2920711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 времени существования выделяют постоянные, временные и спорадические группы. К постоянным можно отнести школу, деревню; хотя члены данной группы и меняются, может произойти увеличение или уменьшение членов группы, однако само социальное образование как группа остается. Временной группой можно назвать школьный класс, студенческую группу. После окончания времени обучения они прекращают свое существование. К спорадическим можно отнести группы, которые регулярно собираются, но не существуют вместе постоянно. Например, группа друзей, регулярно собирающихся вместе на рыбалку.</a:t>
            </a:r>
          </a:p>
          <a:p>
            <a:pPr algn="just"/>
            <a:r>
              <a:rPr lang="ru-RU" dirty="0" smtClean="0">
                <a:latin typeface="Times New Roman" panose="02020603050405020304" pitchFamily="18" charset="0"/>
                <a:cs typeface="Times New Roman" panose="02020603050405020304" pitchFamily="18" charset="0"/>
              </a:rPr>
              <a:t>Первичные и вторичные группы определяются по степени непосредственности контактов. В первичных группах присутствуют непосредственные кон-такты, складывающиеся отношения касаются каждого члена группы. Отношения регулируются нормами, которые создает сама группа. Как правило, первичные группы небольшие по количеству членов. Во вторичных группах ее члены не связаны интимными отношениями и нормы существования в группе часто привнесены извне.</a:t>
            </a:r>
          </a:p>
          <a:p>
            <a:pPr algn="just"/>
            <a:r>
              <a:rPr lang="ru-RU" dirty="0" smtClean="0">
                <a:latin typeface="Times New Roman" panose="02020603050405020304" pitchFamily="18" charset="0"/>
                <a:cs typeface="Times New Roman" panose="02020603050405020304" pitchFamily="18" charset="0"/>
              </a:rPr>
              <a:t>Можно выделить также группы формальные и неформальные по способу образования и внутренней регламентации.</a:t>
            </a:r>
          </a:p>
          <a:p>
            <a:pPr algn="just"/>
            <a:r>
              <a:rPr lang="ru-RU" dirty="0" smtClean="0">
                <a:latin typeface="Times New Roman" panose="02020603050405020304" pitchFamily="18" charset="0"/>
                <a:cs typeface="Times New Roman" panose="02020603050405020304" pitchFamily="18" charset="0"/>
              </a:rPr>
              <a:t>Особое место в классификации занимает деление на большие и малые группы. Вкратце дадим характеристику большим группам, и более подробно остановимся на малой социальной группе, так как именно она и является предметом пристального изучения социальных психологов.</a:t>
            </a:r>
          </a:p>
          <a:p>
            <a:pPr algn="just"/>
            <a:r>
              <a:rPr lang="ru-RU" dirty="0" smtClean="0">
                <a:latin typeface="Times New Roman" panose="02020603050405020304" pitchFamily="18" charset="0"/>
                <a:cs typeface="Times New Roman" panose="02020603050405020304" pitchFamily="18" charset="0"/>
              </a:rPr>
              <a:t>К большим группам относят значительные и изменяющиеся по числу участников человеческие сообщества, члены которых не находятся в непосредственном контакте и вообще могут не знать о существовании друг друга. Их объединяют прежде всего признаки не психологического свойства: проживание на одной территории (</a:t>
            </a:r>
            <a:r>
              <a:rPr lang="ru-RU" dirty="0" err="1" smtClean="0">
                <a:latin typeface="Times New Roman" panose="02020603050405020304" pitchFamily="18" charset="0"/>
                <a:cs typeface="Times New Roman" panose="02020603050405020304" pitchFamily="18" charset="0"/>
              </a:rPr>
              <a:t>томичи</a:t>
            </a:r>
            <a:r>
              <a:rPr lang="ru-RU" dirty="0" smtClean="0">
                <a:latin typeface="Times New Roman" panose="02020603050405020304" pitchFamily="18" charset="0"/>
                <a:cs typeface="Times New Roman" panose="02020603050405020304" pitchFamily="18" charset="0"/>
              </a:rPr>
              <a:t>), принадлежность к определенной профессии (врачи), этносы, демографические группы и т.д. Такие социальные образования  являются предметом изучения социологии.</a:t>
            </a:r>
          </a:p>
          <a:p>
            <a:pPr algn="just"/>
            <a:r>
              <a:rPr lang="ru-RU" dirty="0" smtClean="0">
                <a:latin typeface="Times New Roman" panose="02020603050405020304" pitchFamily="18" charset="0"/>
                <a:cs typeface="Times New Roman" panose="02020603050405020304" pitchFamily="18" charset="0"/>
              </a:rPr>
              <a:t>Многое исследователи занимались проблемами малой группы. Практически каждый уважающий себя исследователь, претендующий на имя социального психолога, уделял внимание социальной группе. В наши задачи не входит доскональное исследований всех позиций и взглядов по этому поводу. Остановимся на интегративном понятии малой социальной группы, предложенном Г.М. Андреевой: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9080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«Немногочисленная по составу группа, члены ко-торой объединены общей деятельностью и находятся в непосредственном личном контакте, что является основой для возникновения групповых норм, процессов и межличностных отношений». Два признака создают основу для возникновения малой группы – совместная деятельность в ее психологическом аспекте и непосредственный контакт, то есть возможность организации межличностных отношений и общения. Шарль </a:t>
            </a:r>
            <a:r>
              <a:rPr lang="ru-RU" dirty="0" err="1" smtClean="0">
                <a:latin typeface="Times New Roman" panose="02020603050405020304" pitchFamily="18" charset="0"/>
                <a:cs typeface="Times New Roman" panose="02020603050405020304" pitchFamily="18" charset="0"/>
              </a:rPr>
              <a:t>Бюлер</a:t>
            </a:r>
            <a:r>
              <a:rPr lang="ru-RU" dirty="0" smtClean="0">
                <a:latin typeface="Times New Roman" panose="02020603050405020304" pitchFamily="18" charset="0"/>
                <a:cs typeface="Times New Roman" panose="02020603050405020304" pitchFamily="18" charset="0"/>
              </a:rPr>
              <a:t> выделяет ряд признаков, характеризующих взаимодействие людей в малой группе:</a:t>
            </a:r>
          </a:p>
          <a:p>
            <a:pPr algn="just"/>
            <a:r>
              <a:rPr lang="ru-RU" dirty="0" smtClean="0">
                <a:latin typeface="Times New Roman" panose="02020603050405020304" pitchFamily="18" charset="0"/>
                <a:cs typeface="Times New Roman" panose="02020603050405020304" pitchFamily="18" charset="0"/>
              </a:rPr>
              <a:t>•</a:t>
            </a:r>
            <a:r>
              <a:rPr lang="ru-RU" i="1" dirty="0" smtClean="0">
                <a:latin typeface="Times New Roman" panose="02020603050405020304" pitchFamily="18" charset="0"/>
                <a:cs typeface="Times New Roman" panose="02020603050405020304" pitchFamily="18" charset="0"/>
              </a:rPr>
              <a:t>Взаимоотношения, взаимовлияния ее членов, без чего группа не существует</a:t>
            </a:r>
          </a:p>
          <a:p>
            <a:pPr algn="just"/>
            <a:r>
              <a:rPr lang="ru-RU" i="1" dirty="0" smtClean="0">
                <a:latin typeface="Times New Roman" panose="02020603050405020304" pitchFamily="18" charset="0"/>
                <a:cs typeface="Times New Roman" panose="02020603050405020304" pitchFamily="18" charset="0"/>
              </a:rPr>
              <a:t>•Определенность ролей, которые исполняют отдельные индивиды</a:t>
            </a:r>
          </a:p>
          <a:p>
            <a:pPr algn="just"/>
            <a:r>
              <a:rPr lang="ru-RU" i="1" dirty="0" smtClean="0">
                <a:latin typeface="Times New Roman" panose="02020603050405020304" pitchFamily="18" charset="0"/>
                <a:cs typeface="Times New Roman" panose="02020603050405020304" pitchFamily="18" charset="0"/>
              </a:rPr>
              <a:t>•Обособление индивидов (лидеров), влияющих на других членов</a:t>
            </a:r>
          </a:p>
          <a:p>
            <a:pPr algn="just"/>
            <a:r>
              <a:rPr lang="ru-RU" i="1" dirty="0" smtClean="0">
                <a:latin typeface="Times New Roman" panose="02020603050405020304" pitchFamily="18" charset="0"/>
                <a:cs typeface="Times New Roman" panose="02020603050405020304" pitchFamily="18" charset="0"/>
              </a:rPr>
              <a:t>•Общностей целей, деятельности и организации</a:t>
            </a:r>
          </a:p>
          <a:p>
            <a:pPr algn="just"/>
            <a:r>
              <a:rPr lang="ru-RU" i="1" dirty="0" smtClean="0">
                <a:latin typeface="Times New Roman" panose="02020603050405020304" pitchFamily="18" charset="0"/>
                <a:cs typeface="Times New Roman" panose="02020603050405020304" pitchFamily="18" charset="0"/>
              </a:rPr>
              <a:t>•Сплоченность в группе, которая вызвана силой взаимного притяжения и интересом к деятельности в группе</a:t>
            </a:r>
          </a:p>
          <a:p>
            <a:pPr algn="just"/>
            <a:r>
              <a:rPr lang="ru-RU" i="1" dirty="0" smtClean="0">
                <a:latin typeface="Times New Roman" panose="02020603050405020304" pitchFamily="18" charset="0"/>
                <a:cs typeface="Times New Roman" panose="02020603050405020304" pitchFamily="18" charset="0"/>
              </a:rPr>
              <a:t>•Наличие общих норм поведения</a:t>
            </a:r>
          </a:p>
          <a:p>
            <a:pPr algn="just"/>
            <a:r>
              <a:rPr lang="ru-RU" i="1" dirty="0" smtClean="0">
                <a:latin typeface="Times New Roman" panose="02020603050405020304" pitchFamily="18" charset="0"/>
                <a:cs typeface="Times New Roman" panose="02020603050405020304" pitchFamily="18" charset="0"/>
              </a:rPr>
              <a:t>•Наличие у членов группы чувства «МЫ», единство, осознание своей принадлежности к данной группе</a:t>
            </a:r>
          </a:p>
          <a:p>
            <a:pPr algn="just"/>
            <a:r>
              <a:rPr lang="ru-RU" dirty="0" smtClean="0">
                <a:latin typeface="Times New Roman" panose="02020603050405020304" pitchFamily="18" charset="0"/>
                <a:cs typeface="Times New Roman" panose="02020603050405020304" pitchFamily="18" charset="0"/>
              </a:rPr>
              <a:t>Разные исследователи дополняют и расширяют эти признаки, но практически все сходятся в одном :главный признак малой группы – непосредственное общение ее членов между собой, что и определяет все ее последующие характеристики.</a:t>
            </a:r>
          </a:p>
          <a:p>
            <a:pPr algn="just"/>
            <a:r>
              <a:rPr lang="ru-RU" dirty="0" smtClean="0">
                <a:latin typeface="Times New Roman" panose="02020603050405020304" pitchFamily="18" charset="0"/>
                <a:cs typeface="Times New Roman" panose="02020603050405020304" pitchFamily="18" charset="0"/>
              </a:rPr>
              <a:t>Сколько человек может входить в малую группу? Многие называют уже пару такой группой, хотя в ней есть своя специфика: многие процессы в ней протекают латентно, не в полном объеме. Верхний же предел определить весьма трудно и его определяют функционально: в группе столько человек, скольких можно эффективно объединить для достижения данной конкретной цели. Психологическое содержание совместной деятельности задает возможное число участников данной малой группы. Под психологическим содержанием совместной деятельности понимается совокупность целей, задач и операций, служащих удовлетворению основных мотивов данной деятельности, а также социальных ценностей. Такая деятельность разворачивается в двух направлениях: реализация основной деятельности группы и поддержание групповой целостности.</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5074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5534"/>
            <a:ext cx="12192001"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Малая группа представляет собой объединение, наделенное такими свойствами, которые могут быть измерены и которые имеют значение для поведения ее членов. К этим свойствам можно отнести:</a:t>
            </a:r>
          </a:p>
          <a:p>
            <a:pPr algn="just"/>
            <a:r>
              <a:rPr lang="ru-RU" i="1" dirty="0" smtClean="0">
                <a:latin typeface="Times New Roman" panose="02020603050405020304" pitchFamily="18" charset="0"/>
                <a:cs typeface="Times New Roman" panose="02020603050405020304" pitchFamily="18" charset="0"/>
              </a:rPr>
              <a:t>•Структуру и организацию группы</a:t>
            </a:r>
          </a:p>
          <a:p>
            <a:pPr algn="just"/>
            <a:r>
              <a:rPr lang="ru-RU" i="1" dirty="0" smtClean="0">
                <a:latin typeface="Times New Roman" panose="02020603050405020304" pitchFamily="18" charset="0"/>
                <a:cs typeface="Times New Roman" panose="02020603050405020304" pitchFamily="18" charset="0"/>
              </a:rPr>
              <a:t>•Систему норм, регулирующих поведение членов группы, их отношение друг к другу и к другим группам.</a:t>
            </a:r>
          </a:p>
          <a:p>
            <a:pPr algn="just"/>
            <a:r>
              <a:rPr lang="ru-RU" dirty="0" smtClean="0">
                <a:latin typeface="Times New Roman" panose="02020603050405020304" pitchFamily="18" charset="0"/>
                <a:cs typeface="Times New Roman" panose="02020603050405020304" pitchFamily="18" charset="0"/>
              </a:rPr>
              <a:t>Можно указать некоторые общие моменты и факторы, которые характеризуют построение группы, ее структуру и процесс функционирования.</a:t>
            </a:r>
          </a:p>
          <a:p>
            <a:pPr algn="just"/>
            <a:r>
              <a:rPr lang="ru-RU" dirty="0" smtClean="0">
                <a:latin typeface="Times New Roman" panose="02020603050405020304" pitchFamily="18" charset="0"/>
                <a:cs typeface="Times New Roman" panose="02020603050405020304" pitchFamily="18" charset="0"/>
              </a:rPr>
              <a:t>Жизнь группы находится под влиянием трех факторов:</a:t>
            </a:r>
          </a:p>
          <a:p>
            <a:pPr algn="just"/>
            <a:r>
              <a:rPr lang="ru-RU" dirty="0" smtClean="0">
                <a:latin typeface="Times New Roman" panose="02020603050405020304" pitchFamily="18" charset="0"/>
                <a:cs typeface="Times New Roman" panose="02020603050405020304" pitchFamily="18" charset="0"/>
              </a:rPr>
              <a:t>•</a:t>
            </a:r>
            <a:r>
              <a:rPr lang="ru-RU" i="1" dirty="0" smtClean="0">
                <a:latin typeface="Times New Roman" panose="02020603050405020304" pitchFamily="18" charset="0"/>
                <a:cs typeface="Times New Roman" panose="02020603050405020304" pitchFamily="18" charset="0"/>
              </a:rPr>
              <a:t>Характеристики членов группы;</a:t>
            </a:r>
          </a:p>
          <a:p>
            <a:pPr algn="just"/>
            <a:r>
              <a:rPr lang="ru-RU" i="1" dirty="0" smtClean="0">
                <a:latin typeface="Times New Roman" panose="02020603050405020304" pitchFamily="18" charset="0"/>
                <a:cs typeface="Times New Roman" panose="02020603050405020304" pitchFamily="18" charset="0"/>
              </a:rPr>
              <a:t>•Структурные характеристики группы;</a:t>
            </a:r>
          </a:p>
          <a:p>
            <a:pPr algn="just"/>
            <a:r>
              <a:rPr lang="ru-RU" i="1" dirty="0" smtClean="0">
                <a:latin typeface="Times New Roman" panose="02020603050405020304" pitchFamily="18" charset="0"/>
                <a:cs typeface="Times New Roman" panose="02020603050405020304" pitchFamily="18" charset="0"/>
              </a:rPr>
              <a:t>•Ситуационные характеристики.</a:t>
            </a:r>
          </a:p>
          <a:p>
            <a:pPr algn="just"/>
            <a:r>
              <a:rPr lang="ru-RU" dirty="0" smtClean="0">
                <a:latin typeface="Times New Roman" panose="02020603050405020304" pitchFamily="18" charset="0"/>
                <a:cs typeface="Times New Roman" panose="02020603050405020304" pitchFamily="18" charset="0"/>
              </a:rPr>
              <a:t>К характеристикам членов группы относятся личностные характеристики человека, а также его способности, образование и личный жизненный опыт.</a:t>
            </a:r>
          </a:p>
          <a:p>
            <a:pPr algn="just"/>
            <a:r>
              <a:rPr lang="ru-RU" dirty="0" smtClean="0">
                <a:latin typeface="Times New Roman" panose="02020603050405020304" pitchFamily="18" charset="0"/>
                <a:cs typeface="Times New Roman" panose="02020603050405020304" pitchFamily="18" charset="0"/>
              </a:rPr>
              <a:t>Структурные характеристики, связанные с групповым поведением, включают в себя личные симпатии и антипатии между членами группы, а также влияние и конформизм в группе.</a:t>
            </a:r>
          </a:p>
          <a:p>
            <a:pPr algn="just"/>
            <a:r>
              <a:rPr lang="ru-RU" dirty="0" smtClean="0">
                <a:latin typeface="Times New Roman" panose="02020603050405020304" pitchFamily="18" charset="0"/>
                <a:cs typeface="Times New Roman" panose="02020603050405020304" pitchFamily="18" charset="0"/>
              </a:rPr>
              <a:t>Симпатии и антипатии между людьми в группе в основном носят индивидуальную окраску и подоплеку. Но есть и общие принципы таких взаимоотношений. Во-первых, общность взглядов и вкусов. Во-вторых, наличие близости в территориальном расположении. В-третьих, многое решает частота встреч. В-четвертых, на установление симпатии влияет успешность деятельности группы. И, наконец, немаловажное значение для установления симпатий играет принятие общей цели и групповые решения.</a:t>
            </a:r>
          </a:p>
          <a:p>
            <a:pPr algn="just"/>
            <a:r>
              <a:rPr lang="ru-RU" dirty="0" smtClean="0">
                <a:latin typeface="Times New Roman" panose="02020603050405020304" pitchFamily="18" charset="0"/>
                <a:cs typeface="Times New Roman" panose="02020603050405020304" pitchFamily="18" charset="0"/>
              </a:rPr>
              <a:t>Доброжелательные отношения между членами группами могут играть двоякую роль. С одной стороны, такая атмосфера может эффективно влиять на решение производственных задач, побуждая членов группы поддерживать и укреплять ее положительный деловой имидж. С другой стороны, если члены группы не </a:t>
            </a:r>
            <a:r>
              <a:rPr lang="ru-RU" dirty="0" err="1" smtClean="0">
                <a:latin typeface="Times New Roman" panose="02020603050405020304" pitchFamily="18" charset="0"/>
                <a:cs typeface="Times New Roman" panose="02020603050405020304" pitchFamily="18" charset="0"/>
              </a:rPr>
              <a:t>ориентированны</a:t>
            </a:r>
            <a:r>
              <a:rPr lang="ru-RU" dirty="0" smtClean="0">
                <a:latin typeface="Times New Roman" panose="02020603050405020304" pitchFamily="18" charset="0"/>
                <a:cs typeface="Times New Roman" panose="02020603050405020304" pitchFamily="18" charset="0"/>
              </a:rPr>
              <a:t> на работу, такие отношения тормозят производственный процесс пустыми разговорами, чаепитиями, перекурами и т.д.</a:t>
            </a:r>
          </a:p>
          <a:p>
            <a:pPr algn="just"/>
            <a:r>
              <a:rPr lang="ru-RU" dirty="0" smtClean="0">
                <a:latin typeface="Times New Roman" panose="02020603050405020304" pitchFamily="18" charset="0"/>
                <a:cs typeface="Times New Roman" panose="02020603050405020304" pitchFamily="18" charset="0"/>
              </a:rPr>
              <a:t>Влияние и конформизм в группах проявляются в виде так называемого общественного давления. Группа оказывает давление на человека, требуя от него следования групповым нормам, правилам, требуя подчинения интересам группы.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2439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Такое поведение называется конформизмом. Мы не будем подробно останавливаться на этом феномене, так как это не входит в задачи курса, однако рассмотрим его проявление в организационном поведении.</a:t>
            </a:r>
          </a:p>
          <a:p>
            <a:pPr algn="just"/>
            <a:r>
              <a:rPr lang="ru-RU" dirty="0" smtClean="0">
                <a:latin typeface="Times New Roman" panose="02020603050405020304" pitchFamily="18" charset="0"/>
                <a:cs typeface="Times New Roman" panose="02020603050405020304" pitchFamily="18" charset="0"/>
              </a:rPr>
              <a:t>Конформизм во взаимоотношениях человека и группы с одной стороны выступает как условие интеграции его в группу, с другой – опасен для его личностного развития. Что же влияет на развитие и формирование конформизма в рабочей группе? Очевидно, что немаловажным фактором является характер задач перед группой. Неопределенность в постановке задач и неоднозначность в результате их решения вызывают больший конформизм. Кроме того, оказывает влияние и сплоченность группы (групповая сплоченность – то, насколько члены группы испытывают притяжение друг к другу и чувствуют себя обязанным способствовать сохранению группы).</a:t>
            </a:r>
          </a:p>
          <a:p>
            <a:pPr algn="just"/>
            <a:r>
              <a:rPr lang="ru-RU" dirty="0" smtClean="0">
                <a:latin typeface="Times New Roman" panose="02020603050405020304" pitchFamily="18" charset="0"/>
                <a:cs typeface="Times New Roman" panose="02020603050405020304" pitchFamily="18" charset="0"/>
              </a:rPr>
              <a:t>Кроме того, принято выделять и изучать вертикальные и горизонтальные групповые структуры.</a:t>
            </a:r>
          </a:p>
          <a:p>
            <a:pPr algn="just"/>
            <a:r>
              <a:rPr lang="ru-RU" dirty="0" smtClean="0">
                <a:latin typeface="Times New Roman" panose="02020603050405020304" pitchFamily="18" charset="0"/>
                <a:cs typeface="Times New Roman" panose="02020603050405020304" pitchFamily="18" charset="0"/>
              </a:rPr>
              <a:t>К вертикальным относятся структуры, которые образуются совокупностью позиций членов группы в системе официальных отношений. Можно выделить три уровня вертикальной структуры.</a:t>
            </a:r>
          </a:p>
          <a:p>
            <a:pPr algn="just"/>
            <a:r>
              <a:rPr lang="ru-RU" dirty="0" smtClean="0">
                <a:latin typeface="Times New Roman" panose="02020603050405020304" pitchFamily="18" charset="0"/>
                <a:cs typeface="Times New Roman" panose="02020603050405020304" pitchFamily="18" charset="0"/>
              </a:rPr>
              <a:t>•Официальные деловые отношения, они возникают по поводу деятельности и регламентируются формальными нормами</a:t>
            </a:r>
          </a:p>
          <a:p>
            <a:pPr algn="just"/>
            <a:r>
              <a:rPr lang="ru-RU" dirty="0" smtClean="0">
                <a:latin typeface="Times New Roman" panose="02020603050405020304" pitchFamily="18" charset="0"/>
                <a:cs typeface="Times New Roman" panose="02020603050405020304" pitchFamily="18" charset="0"/>
              </a:rPr>
              <a:t>•Неофициальные деловые отношения; возникают в процессе решения деловых задач, содержательно связаны с деятельностью, но формально не регламентируются</a:t>
            </a:r>
          </a:p>
          <a:p>
            <a:pPr algn="just"/>
            <a:r>
              <a:rPr lang="ru-RU" dirty="0" smtClean="0">
                <a:latin typeface="Times New Roman" panose="02020603050405020304" pitchFamily="18" charset="0"/>
                <a:cs typeface="Times New Roman" panose="02020603050405020304" pitchFamily="18" charset="0"/>
              </a:rPr>
              <a:t>•Неофициальные эмоциональные отношения; возникают и развиваются на основе симпатий и антипатий членов группы, содержательно не связаны с деятельностью группы.</a:t>
            </a:r>
          </a:p>
          <a:p>
            <a:pPr algn="just"/>
            <a:r>
              <a:rPr lang="ru-RU" dirty="0" smtClean="0">
                <a:latin typeface="Times New Roman" panose="02020603050405020304" pitchFamily="18" charset="0"/>
                <a:cs typeface="Times New Roman" panose="02020603050405020304" pitchFamily="18" charset="0"/>
              </a:rPr>
              <a:t>Горизонтальные структуры определяют положение членов группы в системе отношений, образуемым по различным основаниям. В группе одно-временно существует много подобных структур, так как большинство групп поливалентно и реализуют разнообразные виды деятельности. Такие системы отношений возникают на основе симпатий или антипатий (структура эмоциональных предпочтений), степени психологического влияния (лидерская структура) и обмена информации (коммуникационная структура).</a:t>
            </a:r>
          </a:p>
          <a:p>
            <a:pPr algn="just"/>
            <a:r>
              <a:rPr lang="ru-RU" dirty="0" smtClean="0">
                <a:latin typeface="Times New Roman" panose="02020603050405020304" pitchFamily="18" charset="0"/>
                <a:cs typeface="Times New Roman" panose="02020603050405020304" pitchFamily="18" charset="0"/>
              </a:rPr>
              <a:t>Ситуационные характеристики связаны с размером группы, ее пространственным расположением, задачами, решаемыми группой, и системой вознаграждения, применяемой в группе.</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0058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84830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Значительную роль в функционировании малой группы имеют эмоциональные отношения. Эмоциональная структура малой группы может быть определена как совокупность соподчиненных позиций членов группы в системе эмоциональных межличностных предпочтений. Методику определения таких предпочтений предложил Дж. Морено., назвав ее социометрией. Место конкретного члена группы в этой системе определяется степенью его пред-почтения другими участниками (эмоциональным статусом), а сама структура обладает рядом важных характеристик.</a:t>
            </a:r>
          </a:p>
          <a:p>
            <a:pPr algn="just"/>
            <a:r>
              <a:rPr lang="ru-RU" b="1" dirty="0" smtClean="0">
                <a:latin typeface="Times New Roman" panose="02020603050405020304" pitchFamily="18" charset="0"/>
                <a:cs typeface="Times New Roman" panose="02020603050405020304" pitchFamily="18" charset="0"/>
              </a:rPr>
              <a:t>Первая характеристика </a:t>
            </a:r>
            <a:r>
              <a:rPr lang="ru-RU" dirty="0" smtClean="0">
                <a:latin typeface="Times New Roman" panose="02020603050405020304" pitchFamily="18" charset="0"/>
                <a:cs typeface="Times New Roman" panose="02020603050405020304" pitchFamily="18" charset="0"/>
              </a:rPr>
              <a:t>– конфигурация эмоциональных статусов членов группы. Статус человека в структуре эмоциональных предпочтений можно рассматривать как некоторое выражение степени его привлекательности для других. Популярные члены группы – это эмоционально привлекательные лица. Непопулярные члены группы чрезвычайно неоднородны. Среди них могут быть пренебрегаемые, отверженные и изолированные. Конфигурация статусов характеризует и процессы, происходящие в группе в целом, но особенна она важна для понимания поведения и проблем, с ним связанных.</a:t>
            </a:r>
          </a:p>
          <a:p>
            <a:pPr algn="just"/>
            <a:r>
              <a:rPr lang="ru-RU" b="1" dirty="0" smtClean="0">
                <a:latin typeface="Times New Roman" panose="02020603050405020304" pitchFamily="18" charset="0"/>
                <a:cs typeface="Times New Roman" panose="02020603050405020304" pitchFamily="18" charset="0"/>
              </a:rPr>
              <a:t>Вторая характеристика </a:t>
            </a:r>
            <a:r>
              <a:rPr lang="ru-RU" dirty="0" smtClean="0">
                <a:latin typeface="Times New Roman" panose="02020603050405020304" pitchFamily="18" charset="0"/>
                <a:cs typeface="Times New Roman" panose="02020603050405020304" pitchFamily="18" charset="0"/>
              </a:rPr>
              <a:t>– взаимность социометрических выборов. Реальное положение в группе определяется не только статусом, но и взаимностью сделанных им выборов и </a:t>
            </a:r>
            <a:r>
              <a:rPr lang="ru-RU" dirty="0" err="1" smtClean="0">
                <a:latin typeface="Times New Roman" panose="02020603050405020304" pitchFamily="18" charset="0"/>
                <a:cs typeface="Times New Roman" panose="02020603050405020304" pitchFamily="18" charset="0"/>
              </a:rPr>
              <a:t>отвержений</a:t>
            </a:r>
            <a:r>
              <a:rPr lang="ru-RU" dirty="0" smtClean="0">
                <a:latin typeface="Times New Roman" panose="02020603050405020304" pitchFamily="18" charset="0"/>
                <a:cs typeface="Times New Roman" panose="02020603050405020304" pitchFamily="18" charset="0"/>
              </a:rPr>
              <a:t>. Если взаимных выборов мало, то группа находится на сложном этапе своего развития, характеризующейся конфликтностью, низкой групповой </a:t>
            </a:r>
            <a:r>
              <a:rPr lang="ru-RU" dirty="0" err="1" smtClean="0">
                <a:latin typeface="Times New Roman" panose="02020603050405020304" pitchFamily="18" charset="0"/>
                <a:cs typeface="Times New Roman" panose="02020603050405020304" pitchFamily="18" charset="0"/>
              </a:rPr>
              <a:t>эмпатией</a:t>
            </a:r>
            <a:r>
              <a:rPr lang="ru-RU" dirty="0" smtClean="0">
                <a:latin typeface="Times New Roman" panose="02020603050405020304" pitchFamily="18" charset="0"/>
                <a:cs typeface="Times New Roman" panose="02020603050405020304" pitchFamily="18" charset="0"/>
              </a:rPr>
              <a:t> и эмоциональной неудовлетворенностью. </a:t>
            </a:r>
          </a:p>
          <a:p>
            <a:pPr algn="just"/>
            <a:r>
              <a:rPr lang="ru-RU" b="1" dirty="0" smtClean="0">
                <a:latin typeface="Times New Roman" panose="02020603050405020304" pitchFamily="18" charset="0"/>
                <a:cs typeface="Times New Roman" panose="02020603050405020304" pitchFamily="18" charset="0"/>
              </a:rPr>
              <a:t>Третья характеристика </a:t>
            </a:r>
            <a:r>
              <a:rPr lang="ru-RU" dirty="0" smtClean="0">
                <a:latin typeface="Times New Roman" panose="02020603050405020304" pitchFamily="18" charset="0"/>
                <a:cs typeface="Times New Roman" panose="02020603050405020304" pitchFamily="18" charset="0"/>
              </a:rPr>
              <a:t>– система </a:t>
            </a:r>
            <a:r>
              <a:rPr lang="ru-RU" dirty="0" err="1" smtClean="0">
                <a:latin typeface="Times New Roman" panose="02020603050405020304" pitchFamily="18" charset="0"/>
                <a:cs typeface="Times New Roman" panose="02020603050405020304" pitchFamily="18" charset="0"/>
              </a:rPr>
              <a:t>отвержений</a:t>
            </a:r>
            <a:r>
              <a:rPr lang="ru-RU" dirty="0" smtClean="0">
                <a:latin typeface="Times New Roman" panose="02020603050405020304" pitchFamily="18" charset="0"/>
                <a:cs typeface="Times New Roman" panose="02020603050405020304" pitchFamily="18" charset="0"/>
              </a:rPr>
              <a:t> в группе. Характер распределения </a:t>
            </a:r>
            <a:r>
              <a:rPr lang="ru-RU" dirty="0" err="1" smtClean="0">
                <a:latin typeface="Times New Roman" panose="02020603050405020304" pitchFamily="18" charset="0"/>
                <a:cs typeface="Times New Roman" panose="02020603050405020304" pitchFamily="18" charset="0"/>
              </a:rPr>
              <a:t>отвержений</a:t>
            </a:r>
            <a:r>
              <a:rPr lang="ru-RU" dirty="0" smtClean="0">
                <a:latin typeface="Times New Roman" panose="02020603050405020304" pitchFamily="18" charset="0"/>
                <a:cs typeface="Times New Roman" panose="02020603050405020304" pitchFamily="18" charset="0"/>
              </a:rPr>
              <a:t> существенно влияет  на общение в группе, свидетельствуя об определенных способах разрешения конфликтов.   </a:t>
            </a:r>
          </a:p>
          <a:p>
            <a:pPr algn="just"/>
            <a:r>
              <a:rPr lang="ru-RU" b="1" dirty="0" smtClean="0">
                <a:latin typeface="Times New Roman" panose="02020603050405020304" pitchFamily="18" charset="0"/>
                <a:cs typeface="Times New Roman" panose="02020603050405020304" pitchFamily="18" charset="0"/>
              </a:rPr>
              <a:t>Четвертая характеристика </a:t>
            </a:r>
            <a:r>
              <a:rPr lang="ru-RU" dirty="0" smtClean="0">
                <a:latin typeface="Times New Roman" panose="02020603050405020304" pitchFamily="18" charset="0"/>
                <a:cs typeface="Times New Roman" panose="02020603050405020304" pitchFamily="18" charset="0"/>
              </a:rPr>
              <a:t>– наличие и взаимоотношения внутри устойчивых </a:t>
            </a:r>
            <a:r>
              <a:rPr lang="ru-RU" dirty="0" err="1" smtClean="0">
                <a:latin typeface="Times New Roman" panose="02020603050405020304" pitchFamily="18" charset="0"/>
                <a:cs typeface="Times New Roman" panose="02020603050405020304" pitchFamily="18" charset="0"/>
              </a:rPr>
              <a:t>микрогрупп</a:t>
            </a:r>
            <a:r>
              <a:rPr lang="ru-RU" dirty="0" smtClean="0">
                <a:latin typeface="Times New Roman" panose="02020603050405020304" pitchFamily="18" charset="0"/>
                <a:cs typeface="Times New Roman" panose="02020603050405020304" pitchFamily="18" charset="0"/>
              </a:rPr>
              <a:t>. Любая малая группа, численностью более 5 –7 человек, тяготеет к внутреннему разбиению на </a:t>
            </a:r>
            <a:r>
              <a:rPr lang="ru-RU" dirty="0" err="1" smtClean="0">
                <a:latin typeface="Times New Roman" panose="02020603050405020304" pitchFamily="18" charset="0"/>
                <a:cs typeface="Times New Roman" panose="02020603050405020304" pitchFamily="18" charset="0"/>
              </a:rPr>
              <a:t>микрогруппы</a:t>
            </a:r>
            <a:r>
              <a:rPr lang="ru-RU" dirty="0" smtClean="0">
                <a:latin typeface="Times New Roman" panose="02020603050405020304" pitchFamily="18" charset="0"/>
                <a:cs typeface="Times New Roman" panose="02020603050405020304" pitchFamily="18" charset="0"/>
              </a:rPr>
              <a:t>. Внутри достаточно большой по численности группы могут </a:t>
            </a:r>
            <a:r>
              <a:rPr lang="ru-RU" dirty="0" err="1" smtClean="0">
                <a:latin typeface="Times New Roman" panose="02020603050405020304" pitchFamily="18" charset="0"/>
                <a:cs typeface="Times New Roman" panose="02020603050405020304" pitchFamily="18" charset="0"/>
              </a:rPr>
              <a:t>образовться</a:t>
            </a:r>
            <a:r>
              <a:rPr lang="ru-RU" dirty="0" smtClean="0">
                <a:latin typeface="Times New Roman" panose="02020603050405020304" pitchFamily="18" charset="0"/>
                <a:cs typeface="Times New Roman" panose="02020603050405020304" pitchFamily="18" charset="0"/>
              </a:rPr>
              <a:t> достаточно сложная социально – психологическая структура, со своими «звездами» и своими отверженными. Взаимоотношения между такими </a:t>
            </a:r>
            <a:r>
              <a:rPr lang="ru-RU" dirty="0" err="1" smtClean="0">
                <a:latin typeface="Times New Roman" panose="02020603050405020304" pitchFamily="18" charset="0"/>
                <a:cs typeface="Times New Roman" panose="02020603050405020304" pitchFamily="18" charset="0"/>
              </a:rPr>
              <a:t>микрогруппами</a:t>
            </a:r>
            <a:r>
              <a:rPr lang="ru-RU" dirty="0" smtClean="0">
                <a:latin typeface="Times New Roman" panose="02020603050405020304" pitchFamily="18" charset="0"/>
                <a:cs typeface="Times New Roman" panose="02020603050405020304" pitchFamily="18" charset="0"/>
              </a:rPr>
              <a:t> могут очень сильно влиять на эмоциональную устойчивость группы в целом.</a:t>
            </a:r>
          </a:p>
          <a:p>
            <a:pPr algn="just"/>
            <a:r>
              <a:rPr lang="ru-RU" dirty="0" smtClean="0">
                <a:latin typeface="Times New Roman" panose="02020603050405020304" pitchFamily="18" charset="0"/>
                <a:cs typeface="Times New Roman" panose="02020603050405020304" pitchFamily="18" charset="0"/>
              </a:rPr>
              <a:t>Таковы основные эмоциональные характеристики малой группы.</a:t>
            </a:r>
          </a:p>
          <a:p>
            <a:pPr algn="just"/>
            <a:r>
              <a:rPr lang="ru-RU" dirty="0" smtClean="0">
                <a:latin typeface="Times New Roman" panose="02020603050405020304" pitchFamily="18" charset="0"/>
                <a:cs typeface="Times New Roman" panose="02020603050405020304" pitchFamily="18" charset="0"/>
              </a:rPr>
              <a:t>Любая малая группа выстраивает внутри себя систему ролевых положений. Для начала необходимо определиться, что такое социальная роль. Роль – это то, чего ждут от человека общество и другие люди в конкретной социальной ситуации; то, чего он сам от себя ждет в конкретной социальной ситуации; реальное поведение, заданное содержанием статуса. Соотношение набора ролей и особенностей групповой жизнедеятельности рассматривается с разных точек зрения.</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5761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рамках ролевой теории группы в социальную роль включаются следующие блоки:</a:t>
            </a:r>
          </a:p>
          <a:p>
            <a:pPr algn="just"/>
            <a:r>
              <a:rPr lang="ru-RU" i="1" dirty="0" smtClean="0">
                <a:latin typeface="Times New Roman" panose="02020603050405020304" pitchFamily="18" charset="0"/>
                <a:cs typeface="Times New Roman" panose="02020603050405020304" pitchFamily="18" charset="0"/>
              </a:rPr>
              <a:t>•Представляемая роль (система ожиданий группы от определенного индивида, входящего в группу)</a:t>
            </a:r>
          </a:p>
          <a:p>
            <a:pPr algn="just"/>
            <a:r>
              <a:rPr lang="ru-RU" i="1" dirty="0" smtClean="0">
                <a:latin typeface="Times New Roman" panose="02020603050405020304" pitchFamily="18" charset="0"/>
                <a:cs typeface="Times New Roman" panose="02020603050405020304" pitchFamily="18" charset="0"/>
              </a:rPr>
              <a:t>•Субъективная роль (те ожидания, которые человек связывает со своим статусом, т.е. субъективные представления, как он должен действовать по отношению к лицам с другим статусом)</a:t>
            </a:r>
          </a:p>
          <a:p>
            <a:pPr algn="just"/>
            <a:r>
              <a:rPr lang="ru-RU" i="1" dirty="0" smtClean="0">
                <a:latin typeface="Times New Roman" panose="02020603050405020304" pitchFamily="18" charset="0"/>
                <a:cs typeface="Times New Roman" panose="02020603050405020304" pitchFamily="18" charset="0"/>
              </a:rPr>
              <a:t>•Играемая роль (наблюдаемое поведение личности, имеющей данный определенный статус).</a:t>
            </a:r>
          </a:p>
          <a:p>
            <a:pPr algn="just"/>
            <a:r>
              <a:rPr lang="ru-RU" dirty="0" smtClean="0">
                <a:latin typeface="Times New Roman" panose="02020603050405020304" pitchFamily="18" charset="0"/>
                <a:cs typeface="Times New Roman" panose="02020603050405020304" pitchFamily="18" charset="0"/>
              </a:rPr>
              <a:t>Малая группа представляет собой определенную систему ролей, динамически существующую. Личности, входящие в группу, тоже можно определить как систему устойчивых качеств и свойств, проявляющуюся в общении с другими личностями. Роли осваиваются  в процессе взаимодействия в группе. Они могут быть усвоенными и принятыми или исполняемыми вынужден-но. Ролевое поведение в группе </a:t>
            </a:r>
            <a:r>
              <a:rPr lang="ru-RU" dirty="0" err="1" smtClean="0">
                <a:latin typeface="Times New Roman" panose="02020603050405020304" pitchFamily="18" charset="0"/>
                <a:cs typeface="Times New Roman" panose="02020603050405020304" pitchFamily="18" charset="0"/>
              </a:rPr>
              <a:t>двупланово</a:t>
            </a:r>
            <a:r>
              <a:rPr lang="ru-RU" dirty="0" smtClean="0">
                <a:latin typeface="Times New Roman" panose="02020603050405020304" pitchFamily="18" charset="0"/>
                <a:cs typeface="Times New Roman" panose="02020603050405020304" pitchFamily="18" charset="0"/>
              </a:rPr>
              <a:t>, оно зависит от нормативных требований, с одной стороны, и от личных притязаний, с другой.. Стиль ролевого поведения – это личностная окраска исполнения роли, зависящая от темперамента, характера, мотиваций и других особенностей личности.</a:t>
            </a:r>
          </a:p>
          <a:p>
            <a:pPr algn="just"/>
            <a:r>
              <a:rPr lang="ru-RU" b="1" dirty="0" smtClean="0">
                <a:latin typeface="Times New Roman" panose="02020603050405020304" pitchFamily="18" charset="0"/>
                <a:cs typeface="Times New Roman" panose="02020603050405020304" pitchFamily="18" charset="0"/>
              </a:rPr>
              <a:t>Понятие социальной роли в группе требует уяснения четырех моментов:</a:t>
            </a:r>
          </a:p>
          <a:p>
            <a:pPr algn="just"/>
            <a:r>
              <a:rPr lang="ru-RU" i="1" dirty="0" smtClean="0">
                <a:latin typeface="Times New Roman" panose="02020603050405020304" pitchFamily="18" charset="0"/>
                <a:cs typeface="Times New Roman" panose="02020603050405020304" pitchFamily="18" charset="0"/>
              </a:rPr>
              <a:t>•Социальная роль регулируется теми или иными правами и обязанностями как в обществе в целом, так и в малой группе;</a:t>
            </a:r>
          </a:p>
          <a:p>
            <a:pPr algn="just"/>
            <a:r>
              <a:rPr lang="ru-RU" i="1" dirty="0" smtClean="0">
                <a:latin typeface="Times New Roman" panose="02020603050405020304" pitchFamily="18" charset="0"/>
                <a:cs typeface="Times New Roman" panose="02020603050405020304" pitchFamily="18" charset="0"/>
              </a:rPr>
              <a:t>•Сам человек имеет определенное мнение о том, как он будет исполнять свою роль;</a:t>
            </a:r>
          </a:p>
          <a:p>
            <a:pPr algn="just"/>
            <a:r>
              <a:rPr lang="ru-RU" i="1" dirty="0" smtClean="0">
                <a:latin typeface="Times New Roman" panose="02020603050405020304" pitchFamily="18" charset="0"/>
                <a:cs typeface="Times New Roman" panose="02020603050405020304" pitchFamily="18" charset="0"/>
              </a:rPr>
              <a:t>•Различные роли могут иметь для личности разную значимость;</a:t>
            </a:r>
          </a:p>
          <a:p>
            <a:pPr algn="just"/>
            <a:r>
              <a:rPr lang="ru-RU" i="1" dirty="0" smtClean="0">
                <a:latin typeface="Times New Roman" panose="02020603050405020304" pitchFamily="18" charset="0"/>
                <a:cs typeface="Times New Roman" panose="02020603050405020304" pitchFamily="18" charset="0"/>
              </a:rPr>
              <a:t>•Роль личности проявляется в реальном ее поведении.</a:t>
            </a:r>
          </a:p>
          <a:p>
            <a:pPr algn="just"/>
            <a:r>
              <a:rPr lang="ru-RU" dirty="0" smtClean="0">
                <a:latin typeface="Times New Roman" panose="02020603050405020304" pitchFamily="18" charset="0"/>
                <a:cs typeface="Times New Roman" panose="02020603050405020304" pitchFamily="18" charset="0"/>
              </a:rPr>
              <a:t>Некоторые исследователи считают, что для получения эффективной группы в ней необходимо исполнение по меньшей мере 8 ролей. Однако это можно сказать прежде всего о формальной группе. Очевидно, что в неформальной группе распределение может быть иным.</a:t>
            </a:r>
          </a:p>
          <a:p>
            <a:pPr algn="just"/>
            <a:r>
              <a:rPr lang="ru-RU" b="1" dirty="0" smtClean="0">
                <a:latin typeface="Times New Roman" panose="02020603050405020304" pitchFamily="18" charset="0"/>
                <a:cs typeface="Times New Roman" panose="02020603050405020304" pitchFamily="18" charset="0"/>
              </a:rPr>
              <a:t>Председатель </a:t>
            </a:r>
            <a:r>
              <a:rPr lang="ru-RU" dirty="0" smtClean="0">
                <a:latin typeface="Times New Roman" panose="02020603050405020304" pitchFamily="18" charset="0"/>
                <a:cs typeface="Times New Roman" panose="02020603050405020304" pitchFamily="18" charset="0"/>
              </a:rPr>
              <a:t>– человек, который осуществляет руководство группой и координирует ее действия. Председатель должен быть целеустремлен, дисциплинирован и уравновешен. Это тот, кто умеет хорошо слушать и говорить, понять нужды других людей.</a:t>
            </a:r>
          </a:p>
          <a:p>
            <a:pPr algn="just"/>
            <a:r>
              <a:rPr lang="ru-RU" b="1" dirty="0" smtClean="0">
                <a:latin typeface="Times New Roman" panose="02020603050405020304" pitchFamily="18" charset="0"/>
                <a:cs typeface="Times New Roman" panose="02020603050405020304" pitchFamily="18" charset="0"/>
              </a:rPr>
              <a:t>Организатор</a:t>
            </a:r>
            <a:r>
              <a:rPr lang="ru-RU" dirty="0" smtClean="0">
                <a:latin typeface="Times New Roman" panose="02020603050405020304" pitchFamily="18" charset="0"/>
                <a:cs typeface="Times New Roman" panose="02020603050405020304" pitchFamily="18" charset="0"/>
              </a:rPr>
              <a:t> – это инициативный, легко возбудимый человек, мобильный и наиболее влиятельный в группе. Его сила заключается в стремлении и страстном желании достичь цели, но он может быть раздражительным и не-терпеливым.</a:t>
            </a:r>
          </a:p>
          <a:p>
            <a:pPr algn="just"/>
            <a:r>
              <a:rPr lang="ru-RU" b="1" dirty="0" smtClean="0">
                <a:latin typeface="Times New Roman" panose="02020603050405020304" pitchFamily="18" charset="0"/>
                <a:cs typeface="Times New Roman" panose="02020603050405020304" pitchFamily="18" charset="0"/>
              </a:rPr>
              <a:t>Контролер </a:t>
            </a:r>
            <a:r>
              <a:rPr lang="ru-RU" dirty="0" smtClean="0">
                <a:latin typeface="Times New Roman" panose="02020603050405020304" pitchFamily="18" charset="0"/>
                <a:cs typeface="Times New Roman" panose="02020603050405020304" pitchFamily="18" charset="0"/>
              </a:rPr>
              <a:t>– умен, с аналитическим складом ума; анализирует идеи и способен увидеть слабые места в аргументах. </a:t>
            </a:r>
            <a:endParaRPr lang="ru-RU" dirty="0"/>
          </a:p>
        </p:txBody>
      </p:sp>
    </p:spTree>
    <p:extLst>
      <p:ext uri="{BB962C8B-B14F-4D97-AF65-F5344CB8AC3E}">
        <p14:creationId xmlns:p14="http://schemas.microsoft.com/office/powerpoint/2010/main" val="33679939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36</TotalTime>
  <Words>3307</Words>
  <Application>Microsoft Office PowerPoint</Application>
  <PresentationFormat>Широкоэкранный</PresentationFormat>
  <Paragraphs>106</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Cambria</vt:lpstr>
      <vt:lpstr>Rockwell</vt:lpstr>
      <vt:lpstr>Rockwell Condensed</vt:lpstr>
      <vt:lpstr>Times New Roman</vt:lpstr>
      <vt:lpstr>Wingdings</vt:lpstr>
      <vt:lpstr>Дерево</vt:lpstr>
      <vt:lpstr>Социальная группа. Понятие и классификации.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Социальная группа. Понятие и классификации.</dc:title>
  <dc:creator>usewr</dc:creator>
  <cp:lastModifiedBy>usewr</cp:lastModifiedBy>
  <cp:revision>5</cp:revision>
  <dcterms:created xsi:type="dcterms:W3CDTF">2020-11-24T01:45:50Z</dcterms:created>
  <dcterms:modified xsi:type="dcterms:W3CDTF">2020-11-24T02:21:57Z</dcterms:modified>
</cp:coreProperties>
</file>